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2" r:id="rId3"/>
    <p:sldId id="267" r:id="rId4"/>
    <p:sldId id="272" r:id="rId5"/>
    <p:sldId id="268" r:id="rId6"/>
    <p:sldId id="273" r:id="rId7"/>
    <p:sldId id="270" r:id="rId8"/>
    <p:sldId id="256" r:id="rId9"/>
    <p:sldId id="269" r:id="rId10"/>
    <p:sldId id="263" r:id="rId11"/>
    <p:sldId id="271" r:id="rId12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02" y="168"/>
      </p:cViewPr>
      <p:guideLst>
        <p:guide orient="horz" pos="48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FFDD5-A652-4027-B679-3C4F98D77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6A7FFD-32A3-43C3-8BDF-ED955204F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B600AE-58C3-4BA9-99E6-2957386E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46108D-CC2A-4CF9-9DA1-DD426E98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B68D02-E36E-48D9-90F7-CF19537C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00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78C4D-2018-475A-8CA7-1EFF2A19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F43175-5540-4ABF-A10E-E1E6D4ED8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B1EDDE-1BF3-41E9-B090-0C2F8979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6D173A-1289-4419-89FA-4AC19E2C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C5AEA5-43C3-498E-A724-7276133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93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440C490-ECC9-4CFF-A74A-3A1E87416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8BE2799-40A7-4D37-A1EF-ABB861FCA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710E9E-4D87-4865-86E1-531B098C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3EA23B-9233-41F2-BA23-0F77074F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BDFA8B-E852-403B-A026-2E8ADF90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76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9DA36-2B32-413E-BC29-6FA5DB4D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06B4DE-2AD3-4CA4-9D12-DD7591F9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1BC29-E163-4E29-9583-065E75681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403C81-6503-4947-AA38-73E066BF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8A5E74-5151-4B3B-9F4D-437491B6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73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8B0B4F-420D-42C1-8837-0E168DD1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49AEDF-8922-40EC-B555-BBE47972D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5F400F-031D-4E7E-BA29-C4728B50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A37FA9-F267-43F6-96A7-02BA2D72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C041C-ED75-40F7-8E22-A131BF43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98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77D4F-CEE5-4F90-895D-3F8148A6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7DBF7-0D9B-4ABE-91EC-3029549F5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65C43B-D25C-484D-A32E-A5EBB3944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2132FA-C2F5-4349-90DE-DC80D59F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B5E068-8BE4-4D2F-ACB5-A9FF67E8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11FCEA-98E7-4090-B455-E7957ADE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55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99731-4E18-4849-9F55-1E9DCB8B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D7DB7-A88A-440A-9558-19A92AF10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9911F0-B017-4474-BB10-8C9E19FCF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0E1395-CE6F-40AB-ABA7-9CD7B4CD2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3874AC-7D3F-49AF-B82E-31BF3FA85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1E04DDD-9B35-4AA1-BA72-3C1C4E01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DA7BD17-0E8A-4778-9B29-68240490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5D528D-A365-4AE1-8F82-D8FCCC11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22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90AE3-8618-4BD3-B185-B5B86A6B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B61BAC-7221-411F-8A94-5259F0F9E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DE086A-C912-4D95-A945-4BD7F37B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C41CDB-CB73-47C8-AB09-0DBDE406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12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6CD2BD2-3B9B-4D39-BCE0-9EFC4BEC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859A53-3912-4A46-8105-A32CA346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5137EF-89DF-46A7-8E60-696F3F8F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07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BDC2D-AF88-4FFA-9C89-1DD9FDB6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10D658-71F0-4A22-882A-613829C3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722798-7506-4BE3-866F-28E58E69F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A781EB-D523-433A-B1C0-E20231A73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26DDFE-6B71-4F28-B03C-B1322B33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FE06F0-2EC0-464C-ADCE-96FF80B4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9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2DC25C-7871-4D41-B475-383F26CA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D6C4DD0-E714-425D-A846-974342D77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A833AE-D555-471C-BDF6-8347AABFB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FC9079-FB92-4240-81C4-1D287BD9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666DC7-178F-4E0B-9A7D-B56395B1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17B344-F20A-4847-91D8-3DB6E06E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73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02082D9-747E-40E1-B824-6125C8738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2C186F-C6D1-4004-8F51-E5993CC78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F1B0FD-ED21-4A20-BC11-C1B18BC75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0981-2D93-45CA-A225-1CDB51E1E200}" type="datetimeFigureOut">
              <a:rPr lang="fr-FR" smtClean="0"/>
              <a:t>27/05/2024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C796C4-397E-4A99-826A-78F31C89E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E007FB-7FB6-4711-AFDC-D70EA090E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F5913-07C5-4861-AA51-A71CA6BEF5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63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>
            <a:extLst>
              <a:ext uri="{FF2B5EF4-FFF2-40B4-BE49-F238E27FC236}">
                <a16:creationId xmlns:a16="http://schemas.microsoft.com/office/drawing/2014/main" id="{AABF739C-11CD-4605-B31F-47F83841C94B}"/>
              </a:ext>
            </a:extLst>
          </p:cNvPr>
          <p:cNvGrpSpPr/>
          <p:nvPr/>
        </p:nvGrpSpPr>
        <p:grpSpPr>
          <a:xfrm>
            <a:off x="3885996" y="1217747"/>
            <a:ext cx="6882123" cy="4717091"/>
            <a:chOff x="612215" y="764902"/>
            <a:chExt cx="6882123" cy="4717090"/>
          </a:xfrm>
        </p:grpSpPr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B60E3BAA-BC07-4D25-9466-89D346262D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215" y="1693871"/>
              <a:ext cx="4137312" cy="3788121"/>
              <a:chOff x="476" y="1112"/>
              <a:chExt cx="1060" cy="919"/>
            </a:xfrm>
          </p:grpSpPr>
          <p:pic>
            <p:nvPicPr>
              <p:cNvPr id="14" name="Picture 11">
                <a:extLst>
                  <a:ext uri="{FF2B5EF4-FFF2-40B4-BE49-F238E27FC236}">
                    <a16:creationId xmlns:a16="http://schemas.microsoft.com/office/drawing/2014/main" id="{4BCC84E8-FF88-4593-BF4C-28A371A4FE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121000"/>
                        </a14:imgEffect>
                        <a14:imgEffect>
                          <a14:brightnessContrast bright="1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" y="1112"/>
                <a:ext cx="1060" cy="919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</p:pic>
          <p:sp>
            <p:nvSpPr>
              <p:cNvPr id="15" name="Text Box 11">
                <a:extLst>
                  <a:ext uri="{FF2B5EF4-FFF2-40B4-BE49-F238E27FC236}">
                    <a16:creationId xmlns:a16="http://schemas.microsoft.com/office/drawing/2014/main" id="{D5DDCDF1-DD6E-4C44-B6EE-A80673BDD8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7" y="1854"/>
                <a:ext cx="283" cy="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457189"/>
                <a:r>
                  <a:rPr lang="fr-FR" sz="800" dirty="0">
                    <a:solidFill>
                      <a:prstClr val="white"/>
                    </a:solidFill>
                    <a:latin typeface="Calibri" panose="020F0502020204030204"/>
                  </a:rPr>
                  <a:t>Frontal section </a:t>
                </a:r>
                <a:r>
                  <a:rPr lang="fr-FR" sz="800" dirty="0" err="1">
                    <a:solidFill>
                      <a:prstClr val="white"/>
                    </a:solidFill>
                    <a:latin typeface="Calibri" panose="020F0502020204030204"/>
                  </a:rPr>
                  <a:t>rhesus</a:t>
                </a:r>
                <a:endParaRPr lang="en-US" sz="8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FB6D2069-D397-4EB1-8A9F-762E71557835}"/>
                </a:ext>
              </a:extLst>
            </p:cNvPr>
            <p:cNvGrpSpPr/>
            <p:nvPr/>
          </p:nvGrpSpPr>
          <p:grpSpPr>
            <a:xfrm>
              <a:off x="2112057" y="3225266"/>
              <a:ext cx="1844335" cy="490116"/>
              <a:chOff x="7803166" y="2929174"/>
              <a:chExt cx="1844335" cy="490116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BF2F6C1E-4ECE-4C98-A89A-DC8CF41F8E4F}"/>
                  </a:ext>
                </a:extLst>
              </p:cNvPr>
              <p:cNvSpPr/>
              <p:nvPr/>
            </p:nvSpPr>
            <p:spPr>
              <a:xfrm>
                <a:off x="7914780" y="292917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E462BF99-29C2-45CE-A4A5-4CE3472F505A}"/>
                  </a:ext>
                </a:extLst>
              </p:cNvPr>
              <p:cNvSpPr/>
              <p:nvPr/>
            </p:nvSpPr>
            <p:spPr>
              <a:xfrm>
                <a:off x="7932198" y="3049742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1DE3DCD2-2F7F-4ABF-9D24-7DEF47F305E1}"/>
                  </a:ext>
                </a:extLst>
              </p:cNvPr>
              <p:cNvSpPr/>
              <p:nvPr/>
            </p:nvSpPr>
            <p:spPr>
              <a:xfrm>
                <a:off x="8043812" y="3009201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233BE20A-2139-4A1A-88AB-71311D9157B5}"/>
                  </a:ext>
                </a:extLst>
              </p:cNvPr>
              <p:cNvSpPr/>
              <p:nvPr/>
            </p:nvSpPr>
            <p:spPr>
              <a:xfrm>
                <a:off x="7803166" y="305662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9" name="Triangle isocèle 28">
              <a:extLst>
                <a:ext uri="{FF2B5EF4-FFF2-40B4-BE49-F238E27FC236}">
                  <a16:creationId xmlns:a16="http://schemas.microsoft.com/office/drawing/2014/main" id="{132CE984-A0B7-40EF-8293-771A9906B2C3}"/>
                </a:ext>
              </a:extLst>
            </p:cNvPr>
            <p:cNvSpPr/>
            <p:nvPr/>
          </p:nvSpPr>
          <p:spPr>
            <a:xfrm rot="11586048">
              <a:off x="3996272" y="1346270"/>
              <a:ext cx="45719" cy="19171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AE04E510-3DDE-44C1-9217-E410F5073820}"/>
                </a:ext>
              </a:extLst>
            </p:cNvPr>
            <p:cNvSpPr/>
            <p:nvPr/>
          </p:nvSpPr>
          <p:spPr>
            <a:xfrm rot="11586048">
              <a:off x="2349589" y="1295618"/>
              <a:ext cx="45719" cy="22548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139DAAC-D5AE-4305-BF54-8D0FE190ED00}"/>
                </a:ext>
              </a:extLst>
            </p:cNvPr>
            <p:cNvSpPr txBox="1"/>
            <p:nvPr/>
          </p:nvSpPr>
          <p:spPr>
            <a:xfrm>
              <a:off x="2223671" y="903011"/>
              <a:ext cx="1066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CAV2-Cre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D789F58-EABA-466D-8063-31409076DF42}"/>
                </a:ext>
              </a:extLst>
            </p:cNvPr>
            <p:cNvSpPr txBox="1"/>
            <p:nvPr/>
          </p:nvSpPr>
          <p:spPr>
            <a:xfrm>
              <a:off x="3568676" y="764902"/>
              <a:ext cx="21895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AAV </a:t>
              </a:r>
              <a:r>
                <a:rPr lang="fr-FR" dirty="0" err="1"/>
                <a:t>hSyn</a:t>
              </a:r>
              <a:r>
                <a:rPr lang="fr-FR" dirty="0"/>
                <a:t>-</a:t>
              </a:r>
            </a:p>
            <a:p>
              <a:r>
                <a:rPr lang="fr-FR" dirty="0"/>
                <a:t>DIO-hM3Dq-mCherry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502F5A4-6A31-46A4-9D24-4BB60CDA0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5427" y="2004858"/>
              <a:ext cx="2358911" cy="3433525"/>
            </a:xfrm>
            <a:prstGeom prst="rect">
              <a:avLst/>
            </a:prstGeom>
          </p:spPr>
        </p:pic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427119AE-5B90-410B-A141-6D965AC55341}"/>
                </a:ext>
              </a:extLst>
            </p:cNvPr>
            <p:cNvGrpSpPr/>
            <p:nvPr/>
          </p:nvGrpSpPr>
          <p:grpSpPr>
            <a:xfrm>
              <a:off x="2094638" y="3100129"/>
              <a:ext cx="1844335" cy="490116"/>
              <a:chOff x="7803166" y="2929174"/>
              <a:chExt cx="1844335" cy="490116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C2DEC4CE-0EF8-4E45-A91F-FC744DD5FB4F}"/>
                  </a:ext>
                </a:extLst>
              </p:cNvPr>
              <p:cNvSpPr/>
              <p:nvPr/>
            </p:nvSpPr>
            <p:spPr>
              <a:xfrm>
                <a:off x="7914780" y="292917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1783EA6D-EB39-407E-BE78-7C955E3B7A73}"/>
                  </a:ext>
                </a:extLst>
              </p:cNvPr>
              <p:cNvSpPr/>
              <p:nvPr/>
            </p:nvSpPr>
            <p:spPr>
              <a:xfrm>
                <a:off x="7932198" y="3049742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608F47A2-E9D6-4C78-B3A1-E58A95D51A8D}"/>
                  </a:ext>
                </a:extLst>
              </p:cNvPr>
              <p:cNvSpPr/>
              <p:nvPr/>
            </p:nvSpPr>
            <p:spPr>
              <a:xfrm>
                <a:off x="8043812" y="3009201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80EFA37F-1D2D-4060-AD0A-2E0E172C15E2}"/>
                  </a:ext>
                </a:extLst>
              </p:cNvPr>
              <p:cNvSpPr/>
              <p:nvPr/>
            </p:nvSpPr>
            <p:spPr>
              <a:xfrm>
                <a:off x="7803166" y="3056624"/>
                <a:ext cx="1603689" cy="362666"/>
              </a:xfrm>
              <a:custGeom>
                <a:avLst/>
                <a:gdLst>
                  <a:gd name="connsiteX0" fmla="*/ 1603689 w 1603689"/>
                  <a:gd name="connsiteY0" fmla="*/ 118826 h 362666"/>
                  <a:gd name="connsiteX1" fmla="*/ 941837 w 1603689"/>
                  <a:gd name="connsiteY1" fmla="*/ 5615 h 362666"/>
                  <a:gd name="connsiteX2" fmla="*/ 114523 w 1603689"/>
                  <a:gd name="connsiteY2" fmla="*/ 275580 h 362666"/>
                  <a:gd name="connsiteX3" fmla="*/ 27437 w 1603689"/>
                  <a:gd name="connsiteY3" fmla="*/ 362666 h 36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3689" h="362666">
                    <a:moveTo>
                      <a:pt x="1603689" y="118826"/>
                    </a:moveTo>
                    <a:cubicBezTo>
                      <a:pt x="1396860" y="49157"/>
                      <a:pt x="1190031" y="-20511"/>
                      <a:pt x="941837" y="5615"/>
                    </a:cubicBezTo>
                    <a:cubicBezTo>
                      <a:pt x="693643" y="31741"/>
                      <a:pt x="266923" y="216071"/>
                      <a:pt x="114523" y="275580"/>
                    </a:cubicBezTo>
                    <a:cubicBezTo>
                      <a:pt x="-37877" y="335089"/>
                      <a:pt x="-5220" y="348877"/>
                      <a:pt x="27437" y="362666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3EA1A624-1887-46D2-8F78-A3ED7E26FBF4}"/>
              </a:ext>
            </a:extLst>
          </p:cNvPr>
          <p:cNvSpPr txBox="1"/>
          <p:nvPr/>
        </p:nvSpPr>
        <p:spPr>
          <a:xfrm>
            <a:off x="7186308" y="3303509"/>
            <a:ext cx="66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MCC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1C8553-366D-4573-BB61-DFA5766D9D51}"/>
              </a:ext>
            </a:extLst>
          </p:cNvPr>
          <p:cNvSpPr txBox="1"/>
          <p:nvPr/>
        </p:nvSpPr>
        <p:spPr>
          <a:xfrm>
            <a:off x="4629431" y="3294779"/>
            <a:ext cx="66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LPFC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7CFD1C1-8518-4BE2-9EDC-A14C559948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 l="24612" r="26700" b="35543"/>
          <a:stretch/>
        </p:blipFill>
        <p:spPr>
          <a:xfrm>
            <a:off x="1454571" y="2315423"/>
            <a:ext cx="2045524" cy="36107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09F10B5-1032-4415-AAA9-95F21B40A085}"/>
              </a:ext>
            </a:extLst>
          </p:cNvPr>
          <p:cNvSpPr txBox="1"/>
          <p:nvPr/>
        </p:nvSpPr>
        <p:spPr>
          <a:xfrm>
            <a:off x="1454571" y="4451753"/>
            <a:ext cx="106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CAV2-Cre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D3564A9-C231-4E9F-BECF-5F82D7CB83D4}"/>
              </a:ext>
            </a:extLst>
          </p:cNvPr>
          <p:cNvSpPr txBox="1"/>
          <p:nvPr/>
        </p:nvSpPr>
        <p:spPr>
          <a:xfrm>
            <a:off x="2555490" y="4962254"/>
            <a:ext cx="944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AAV </a:t>
            </a:r>
            <a:r>
              <a:rPr lang="fr-FR" sz="1100" dirty="0" err="1"/>
              <a:t>hSyn</a:t>
            </a:r>
            <a:r>
              <a:rPr lang="fr-FR" sz="1100" dirty="0"/>
              <a:t>-</a:t>
            </a:r>
          </a:p>
          <a:p>
            <a:r>
              <a:rPr lang="fr-FR" sz="1100" dirty="0"/>
              <a:t>DIO-hM3Dq-mCherry</a:t>
            </a:r>
          </a:p>
        </p:txBody>
      </p:sp>
    </p:spTree>
    <p:extLst>
      <p:ext uri="{BB962C8B-B14F-4D97-AF65-F5344CB8AC3E}">
        <p14:creationId xmlns:p14="http://schemas.microsoft.com/office/powerpoint/2010/main" val="348447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5341CD8-4462-410D-AEB6-AE12F08B5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0979" y="1872737"/>
            <a:ext cx="3031568" cy="328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AutoShape 2" descr="http://127.0.0.1:20797/graphics/plot_zoom_png?width=728&amp;height=770">
            <a:extLst>
              <a:ext uri="{FF2B5EF4-FFF2-40B4-BE49-F238E27FC236}">
                <a16:creationId xmlns:a16="http://schemas.microsoft.com/office/drawing/2014/main" id="{CDCE63D4-9AD6-4661-A852-8B94E1354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C019F3-9554-4B97-9756-8F152A8E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36" y="973123"/>
            <a:ext cx="4416017" cy="46707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3B618B-C784-42E4-A17A-BEC1F1D81BDA}"/>
              </a:ext>
            </a:extLst>
          </p:cNvPr>
          <p:cNvSpPr txBox="1"/>
          <p:nvPr/>
        </p:nvSpPr>
        <p:spPr>
          <a:xfrm>
            <a:off x="7380515" y="1423861"/>
            <a:ext cx="14848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/>
              <a:t>Value:InjectionDCZ</a:t>
            </a:r>
            <a:r>
              <a:rPr lang="fr-FR" sz="1000" dirty="0"/>
              <a:t>  -7.5246     2.3665  -3.180  </a:t>
            </a:r>
            <a:r>
              <a:rPr lang="fr-FR" sz="1000" dirty="0">
                <a:solidFill>
                  <a:srgbClr val="FF0000"/>
                </a:solidFill>
              </a:rPr>
              <a:t>0.00195 **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798DA7-2001-4162-BF57-1CCCF139FBD5}"/>
              </a:ext>
            </a:extLst>
          </p:cNvPr>
          <p:cNvSpPr txBox="1"/>
          <p:nvPr/>
        </p:nvSpPr>
        <p:spPr>
          <a:xfrm>
            <a:off x="9101506" y="1423861"/>
            <a:ext cx="1384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Value:InjectionDCZ</a:t>
            </a:r>
            <a:r>
              <a:rPr lang="en-US" sz="1000" dirty="0"/>
              <a:t>   10.885      5.675   1.918   </a:t>
            </a:r>
            <a:r>
              <a:rPr lang="en-US" sz="1000" dirty="0">
                <a:solidFill>
                  <a:srgbClr val="C00000"/>
                </a:solidFill>
              </a:rPr>
              <a:t>0.0600 . </a:t>
            </a:r>
            <a:endParaRPr lang="fr-FR" sz="1000" dirty="0">
              <a:solidFill>
                <a:srgbClr val="C0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F298866-CEFE-4D92-AB8B-5D498061178C}"/>
              </a:ext>
            </a:extLst>
          </p:cNvPr>
          <p:cNvSpPr txBox="1"/>
          <p:nvPr/>
        </p:nvSpPr>
        <p:spPr>
          <a:xfrm>
            <a:off x="7480665" y="3486151"/>
            <a:ext cx="44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NS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7ACA457-9A27-46D6-A9A6-264EE01898EE}"/>
              </a:ext>
            </a:extLst>
          </p:cNvPr>
          <p:cNvSpPr txBox="1"/>
          <p:nvPr/>
        </p:nvSpPr>
        <p:spPr>
          <a:xfrm>
            <a:off x="9154223" y="3513728"/>
            <a:ext cx="39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NS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F125FA-8BDE-4FB0-9CB3-B6640CEE384F}"/>
              </a:ext>
            </a:extLst>
          </p:cNvPr>
          <p:cNvSpPr txBox="1"/>
          <p:nvPr/>
        </p:nvSpPr>
        <p:spPr>
          <a:xfrm>
            <a:off x="4765721" y="2441778"/>
            <a:ext cx="501772" cy="461665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Rwd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falls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F7FF503-0548-4DB9-AA73-E88C8E463A1B}"/>
              </a:ext>
            </a:extLst>
          </p:cNvPr>
          <p:cNvSpPr txBox="1"/>
          <p:nvPr/>
        </p:nvSpPr>
        <p:spPr>
          <a:xfrm>
            <a:off x="3896289" y="3570878"/>
            <a:ext cx="549136" cy="430887"/>
          </a:xfrm>
          <a:prstGeom prst="rect">
            <a:avLst/>
          </a:prstGeom>
          <a:solidFill>
            <a:schemeClr val="bg1">
              <a:lumMod val="50000"/>
              <a:alpha val="43137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</a:rPr>
              <a:t>Looks </a:t>
            </a:r>
            <a:r>
              <a:rPr lang="fr-FR" sz="1100" b="1" dirty="0" err="1">
                <a:solidFill>
                  <a:schemeClr val="bg1"/>
                </a:solidFill>
              </a:rPr>
              <a:t>away</a:t>
            </a:r>
            <a:endParaRPr lang="fr-FR" sz="1100" b="1" dirty="0">
              <a:solidFill>
                <a:schemeClr val="bg1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8508F1B-E430-40F1-8BC0-5A3BA8B7F813}"/>
              </a:ext>
            </a:extLst>
          </p:cNvPr>
          <p:cNvCxnSpPr>
            <a:cxnSpLocks/>
          </p:cNvCxnSpPr>
          <p:nvPr/>
        </p:nvCxnSpPr>
        <p:spPr>
          <a:xfrm flipH="1" flipV="1">
            <a:off x="2714671" y="2510427"/>
            <a:ext cx="437493" cy="58420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1C85252E-336C-4604-BF6A-20C7BB37A0A8}"/>
              </a:ext>
            </a:extLst>
          </p:cNvPr>
          <p:cNvSpPr/>
          <p:nvPr/>
        </p:nvSpPr>
        <p:spPr>
          <a:xfrm rot="6670855" flipV="1">
            <a:off x="2502170" y="3711975"/>
            <a:ext cx="423639" cy="325789"/>
          </a:xfrm>
          <a:custGeom>
            <a:avLst/>
            <a:gdLst>
              <a:gd name="connsiteX0" fmla="*/ 0 w 510542"/>
              <a:gd name="connsiteY0" fmla="*/ 0 h 342900"/>
              <a:gd name="connsiteX1" fmla="*/ 510540 w 510542"/>
              <a:gd name="connsiteY1" fmla="*/ 266700 h 342900"/>
              <a:gd name="connsiteX2" fmla="*/ 7620 w 510542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542" h="342900">
                <a:moveTo>
                  <a:pt x="0" y="0"/>
                </a:moveTo>
                <a:cubicBezTo>
                  <a:pt x="254635" y="104775"/>
                  <a:pt x="509270" y="209550"/>
                  <a:pt x="510540" y="266700"/>
                </a:cubicBezTo>
                <a:cubicBezTo>
                  <a:pt x="511810" y="323850"/>
                  <a:pt x="97790" y="332740"/>
                  <a:pt x="7620" y="3429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78B99F07-5F7E-472C-802A-E3DBC666B4DE}"/>
              </a:ext>
            </a:extLst>
          </p:cNvPr>
          <p:cNvSpPr/>
          <p:nvPr/>
        </p:nvSpPr>
        <p:spPr>
          <a:xfrm rot="2132747" flipH="1" flipV="1">
            <a:off x="2486279" y="2323071"/>
            <a:ext cx="417133" cy="651711"/>
          </a:xfrm>
          <a:custGeom>
            <a:avLst/>
            <a:gdLst>
              <a:gd name="connsiteX0" fmla="*/ 0 w 510542"/>
              <a:gd name="connsiteY0" fmla="*/ 0 h 342900"/>
              <a:gd name="connsiteX1" fmla="*/ 510540 w 510542"/>
              <a:gd name="connsiteY1" fmla="*/ 266700 h 342900"/>
              <a:gd name="connsiteX2" fmla="*/ 7620 w 510542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542" h="342900">
                <a:moveTo>
                  <a:pt x="0" y="0"/>
                </a:moveTo>
                <a:cubicBezTo>
                  <a:pt x="254635" y="104775"/>
                  <a:pt x="509270" y="209550"/>
                  <a:pt x="510540" y="266700"/>
                </a:cubicBezTo>
                <a:cubicBezTo>
                  <a:pt x="511810" y="323850"/>
                  <a:pt x="97790" y="332740"/>
                  <a:pt x="7620" y="3429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C745D11-666F-40F6-B856-EA6E3572CE20}"/>
              </a:ext>
            </a:extLst>
          </p:cNvPr>
          <p:cNvGrpSpPr/>
          <p:nvPr/>
        </p:nvGrpSpPr>
        <p:grpSpPr>
          <a:xfrm>
            <a:off x="2676570" y="2510427"/>
            <a:ext cx="2063751" cy="1606551"/>
            <a:chOff x="800100" y="2425700"/>
            <a:chExt cx="2063750" cy="1606550"/>
          </a:xfrm>
        </p:grpSpPr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5E5DAE4B-383F-4970-BD79-04F69514D653}"/>
                </a:ext>
              </a:extLst>
            </p:cNvPr>
            <p:cNvCxnSpPr/>
            <p:nvPr/>
          </p:nvCxnSpPr>
          <p:spPr>
            <a:xfrm>
              <a:off x="2355850" y="2495550"/>
              <a:ext cx="508000" cy="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031A37AA-5119-4C6C-88CC-EE149114F257}"/>
                </a:ext>
              </a:extLst>
            </p:cNvPr>
            <p:cNvCxnSpPr/>
            <p:nvPr/>
          </p:nvCxnSpPr>
          <p:spPr>
            <a:xfrm flipH="1">
              <a:off x="2381250" y="2533650"/>
              <a:ext cx="469900" cy="95250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3AE375F0-B3F3-44A6-BA46-FFCB14B09C5E}"/>
                </a:ext>
              </a:extLst>
            </p:cNvPr>
            <p:cNvCxnSpPr/>
            <p:nvPr/>
          </p:nvCxnSpPr>
          <p:spPr>
            <a:xfrm flipH="1" flipV="1">
              <a:off x="800100" y="2933700"/>
              <a:ext cx="1555750" cy="5524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71A6F97C-2021-48A5-89C3-F7996BDD3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432050"/>
              <a:ext cx="472440" cy="4889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D411D6F-A1A7-49A1-B624-0923A8B1567A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0" y="2432050"/>
              <a:ext cx="0" cy="5778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AD2A9FF0-F0F4-42EA-A1C0-A46A8C25277D}"/>
                </a:ext>
              </a:extLst>
            </p:cNvPr>
            <p:cNvCxnSpPr/>
            <p:nvPr/>
          </p:nvCxnSpPr>
          <p:spPr>
            <a:xfrm>
              <a:off x="800100" y="2425700"/>
              <a:ext cx="0" cy="10604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4FAD2553-EC81-4E72-9328-3F344B5F05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20" y="3486150"/>
              <a:ext cx="417830" cy="9525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EF291FB0-FC7A-4A0C-B752-EBEF67087391}"/>
                </a:ext>
              </a:extLst>
            </p:cNvPr>
            <p:cNvCxnSpPr/>
            <p:nvPr/>
          </p:nvCxnSpPr>
          <p:spPr>
            <a:xfrm>
              <a:off x="1377950" y="3486150"/>
              <a:ext cx="0" cy="546100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3A9FAD1-C656-42D9-87FD-D93241857795}"/>
              </a:ext>
            </a:extLst>
          </p:cNvPr>
          <p:cNvCxnSpPr>
            <a:cxnSpLocks/>
          </p:cNvCxnSpPr>
          <p:nvPr/>
        </p:nvCxnSpPr>
        <p:spPr>
          <a:xfrm flipH="1">
            <a:off x="2823629" y="4131233"/>
            <a:ext cx="403371" cy="3950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279C12A-0154-4897-8682-4B36DB0F806B}"/>
              </a:ext>
            </a:extLst>
          </p:cNvPr>
          <p:cNvSpPr txBox="1"/>
          <p:nvPr/>
        </p:nvSpPr>
        <p:spPr>
          <a:xfrm>
            <a:off x="2241597" y="2029745"/>
            <a:ext cx="985404" cy="261610"/>
          </a:xfrm>
          <a:prstGeom prst="rect">
            <a:avLst/>
          </a:prstGeom>
          <a:solidFill>
            <a:schemeClr val="bg1">
              <a:lumMod val="50000"/>
              <a:alpha val="43137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</a:rPr>
              <a:t>Open no </a:t>
            </a:r>
            <a:r>
              <a:rPr lang="fr-FR" sz="1100" b="1" dirty="0" err="1">
                <a:solidFill>
                  <a:schemeClr val="bg1"/>
                </a:solidFill>
              </a:rPr>
              <a:t>take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9" name="AutoShape 2" descr="http://127.0.0.1:9375/graphics/plot.png?width=454&amp;height=533&amp;randomizer=-1330544046">
            <a:extLst>
              <a:ext uri="{FF2B5EF4-FFF2-40B4-BE49-F238E27FC236}">
                <a16:creationId xmlns:a16="http://schemas.microsoft.com/office/drawing/2014/main" id="{8271E346-65C2-4AEA-89EE-1C3A96A0F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314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15533/graphics/plot.png?width=902&amp;height=544&amp;randomizer=-468284630">
            <a:extLst>
              <a:ext uri="{FF2B5EF4-FFF2-40B4-BE49-F238E27FC236}">
                <a16:creationId xmlns:a16="http://schemas.microsoft.com/office/drawing/2014/main" id="{B167D7D9-1902-4EDB-BC28-E25E57FFA8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CA1557-5B94-442F-8DE6-E3A9A67E937C}"/>
              </a:ext>
            </a:extLst>
          </p:cNvPr>
          <p:cNvSpPr txBox="1"/>
          <p:nvPr/>
        </p:nvSpPr>
        <p:spPr>
          <a:xfrm>
            <a:off x="879566" y="45284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Homer</a:t>
            </a:r>
          </a:p>
        </p:txBody>
      </p:sp>
      <p:sp>
        <p:nvSpPr>
          <p:cNvPr id="5" name="AutoShape 4" descr="http://127.0.0.1:15533/graphics/plot.png?width=593&amp;height=623&amp;randomizer=1002725466">
            <a:extLst>
              <a:ext uri="{FF2B5EF4-FFF2-40B4-BE49-F238E27FC236}">
                <a16:creationId xmlns:a16="http://schemas.microsoft.com/office/drawing/2014/main" id="{089EA65B-8A0A-4481-AAA4-B45AD7A8EE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492A80-C8CA-4B15-9356-DE822705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28" y="1310844"/>
            <a:ext cx="4032315" cy="42363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039A1F-FB7F-421F-B6C2-CD7D5A8E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535" y="1310844"/>
            <a:ext cx="69723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6BB837E-7075-4B4B-83F1-DBDF5DE7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13" y="2402622"/>
            <a:ext cx="3112920" cy="28982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655887C-0A61-4C0C-8720-1DE8D95BF189}"/>
              </a:ext>
            </a:extLst>
          </p:cNvPr>
          <p:cNvSpPr txBox="1"/>
          <p:nvPr/>
        </p:nvSpPr>
        <p:spPr>
          <a:xfrm>
            <a:off x="1063995" y="1620117"/>
            <a:ext cx="26570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MCC : </a:t>
            </a:r>
            <a:r>
              <a:rPr lang="en-US" sz="1600" b="1" dirty="0">
                <a:solidFill>
                  <a:srgbClr val="00B050"/>
                </a:solidFill>
              </a:rPr>
              <a:t>AAV5-hSyn-DIO-hM3D(</a:t>
            </a:r>
            <a:r>
              <a:rPr lang="en-US" sz="1600" b="1" dirty="0" err="1">
                <a:solidFill>
                  <a:srgbClr val="00B050"/>
                </a:solidFill>
              </a:rPr>
              <a:t>Gq</a:t>
            </a:r>
            <a:r>
              <a:rPr lang="en-US" sz="1600" b="1" dirty="0">
                <a:solidFill>
                  <a:srgbClr val="00B050"/>
                </a:solidFill>
              </a:rPr>
              <a:t>)-</a:t>
            </a:r>
            <a:r>
              <a:rPr lang="en-US" sz="1600" b="1" dirty="0" err="1">
                <a:solidFill>
                  <a:srgbClr val="00B050"/>
                </a:solidFill>
              </a:rPr>
              <a:t>mCherry</a:t>
            </a:r>
            <a:endParaRPr lang="en-US" sz="1600" b="1" dirty="0"/>
          </a:p>
          <a:p>
            <a:r>
              <a:rPr lang="en-US" sz="1200" dirty="0"/>
              <a:t>12 injections of 1μl</a:t>
            </a:r>
          </a:p>
          <a:p>
            <a:r>
              <a:rPr lang="en-US" sz="1200" dirty="0"/>
              <a:t>6 tracks, 2 depths per track</a:t>
            </a:r>
            <a:r>
              <a:rPr lang="fr-FR" sz="1600" dirty="0"/>
              <a:t> </a:t>
            </a:r>
          </a:p>
          <a:p>
            <a:r>
              <a:rPr lang="fr-FR" sz="1600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D7A523A-2CE4-409E-8C4B-7EAF3366A0A1}"/>
              </a:ext>
            </a:extLst>
          </p:cNvPr>
          <p:cNvSpPr txBox="1"/>
          <p:nvPr/>
        </p:nvSpPr>
        <p:spPr>
          <a:xfrm>
            <a:off x="3986957" y="1758294"/>
            <a:ext cx="1744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DLPFC: </a:t>
            </a:r>
            <a:r>
              <a:rPr lang="en-US" sz="1600" b="1" dirty="0">
                <a:solidFill>
                  <a:srgbClr val="FF0000"/>
                </a:solidFill>
              </a:rPr>
              <a:t>CAV2-Cre</a:t>
            </a:r>
          </a:p>
          <a:p>
            <a:r>
              <a:rPr lang="en-US" sz="1200" dirty="0"/>
              <a:t>19 injections of 1 </a:t>
            </a:r>
            <a:r>
              <a:rPr lang="en-US" sz="1200" dirty="0" err="1"/>
              <a:t>μl</a:t>
            </a:r>
            <a:endParaRPr lang="en-US" sz="1200" dirty="0"/>
          </a:p>
          <a:p>
            <a:r>
              <a:rPr lang="en-US" sz="1200" dirty="0"/>
              <a:t>7 tracks, 3 or 2 depths per track depending on anatomy</a:t>
            </a:r>
            <a:endParaRPr lang="fr-FR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C4BB6F1-A8E7-4841-A4F6-9AF480870FD6}"/>
              </a:ext>
            </a:extLst>
          </p:cNvPr>
          <p:cNvSpPr/>
          <p:nvPr/>
        </p:nvSpPr>
        <p:spPr>
          <a:xfrm rot="10007339">
            <a:off x="2347918" y="3898097"/>
            <a:ext cx="727780" cy="776097"/>
          </a:xfrm>
          <a:prstGeom prst="arc">
            <a:avLst>
              <a:gd name="adj1" fmla="val 10120661"/>
              <a:gd name="adj2" fmla="val 1761618"/>
            </a:avLst>
          </a:prstGeom>
          <a:ln w="28575">
            <a:solidFill>
              <a:srgbClr val="C00000"/>
            </a:solidFill>
            <a:headEnd type="triangle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63DC535-EB32-4CBE-A2C2-0501822621A5}"/>
              </a:ext>
            </a:extLst>
          </p:cNvPr>
          <p:cNvSpPr txBox="1"/>
          <p:nvPr/>
        </p:nvSpPr>
        <p:spPr>
          <a:xfrm>
            <a:off x="2084582" y="391036"/>
            <a:ext cx="790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Surgeries</a:t>
            </a:r>
            <a:r>
              <a:rPr lang="fr-FR" sz="2400" dirty="0"/>
              <a:t> : </a:t>
            </a:r>
            <a:r>
              <a:rPr lang="fr-FR" sz="2400" dirty="0" err="1"/>
              <a:t>vectors</a:t>
            </a:r>
            <a:r>
              <a:rPr lang="fr-FR" sz="2400" dirty="0"/>
              <a:t> injections for chemogenetic or optogenetic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55A09D4-1329-4C77-934D-65D353F16AFB}"/>
              </a:ext>
            </a:extLst>
          </p:cNvPr>
          <p:cNvGrpSpPr/>
          <p:nvPr/>
        </p:nvGrpSpPr>
        <p:grpSpPr>
          <a:xfrm>
            <a:off x="5852159" y="1856337"/>
            <a:ext cx="5604038" cy="3255594"/>
            <a:chOff x="6145047" y="2432742"/>
            <a:chExt cx="3940768" cy="228933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2A101E-DD25-4844-9BBF-905D9018A066}"/>
                </a:ext>
              </a:extLst>
            </p:cNvPr>
            <p:cNvSpPr/>
            <p:nvPr/>
          </p:nvSpPr>
          <p:spPr>
            <a:xfrm>
              <a:off x="6145047" y="2432742"/>
              <a:ext cx="3940768" cy="22893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3B79E08-09A5-4826-8036-1A38EBAD86A8}"/>
                </a:ext>
              </a:extLst>
            </p:cNvPr>
            <p:cNvGrpSpPr/>
            <p:nvPr/>
          </p:nvGrpSpPr>
          <p:grpSpPr>
            <a:xfrm>
              <a:off x="6220065" y="2515469"/>
              <a:ext cx="3780834" cy="2122505"/>
              <a:chOff x="6213969" y="2561189"/>
              <a:chExt cx="3780834" cy="2122505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E43E21E5-2765-43F5-8D95-66C2897E2C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1" r="11484"/>
              <a:stretch/>
            </p:blipFill>
            <p:spPr>
              <a:xfrm>
                <a:off x="6213969" y="2561191"/>
                <a:ext cx="2104038" cy="2122503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C087018A-CBE9-42B7-BC06-BFB687DC7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137611" y="2826502"/>
                <a:ext cx="2122505" cy="15918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5587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11C290F-180A-4C51-AF40-D96F1C82A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7" r="1625"/>
          <a:stretch/>
        </p:blipFill>
        <p:spPr>
          <a:xfrm>
            <a:off x="2302685" y="775063"/>
            <a:ext cx="8434985" cy="53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2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45ABFB-BA2C-4F85-BB48-CEC231A51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97" y="1314732"/>
            <a:ext cx="4869547" cy="381524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0E480E3-9042-441E-8990-849A224E8476}"/>
              </a:ext>
            </a:extLst>
          </p:cNvPr>
          <p:cNvSpPr txBox="1"/>
          <p:nvPr/>
        </p:nvSpPr>
        <p:spPr>
          <a:xfrm>
            <a:off x="3022168" y="1875295"/>
            <a:ext cx="659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P&lt; 10-5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435277-6AF2-40D0-A309-C1A3D53F2917}"/>
              </a:ext>
            </a:extLst>
          </p:cNvPr>
          <p:cNvSpPr txBox="1"/>
          <p:nvPr/>
        </p:nvSpPr>
        <p:spPr>
          <a:xfrm>
            <a:off x="3188880" y="3250157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B8E06D7-48D2-41B2-9249-55C436A2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851" y="844026"/>
            <a:ext cx="2471979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Homer // full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0.19301 0.11244 1.716 	0.0861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portesblue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0.08142 0.11826 0.688 	0.4912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InjectionDCZ:portesblue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0.22698 0.14823 1.531 0.1257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0811678-29C7-4EE5-ABEB-2401906FA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851" y="299066"/>
            <a:ext cx="2471979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Donut </a:t>
            </a:r>
            <a:r>
              <a:rPr lang="en-US" altLang="en-US" sz="600" dirty="0">
                <a:solidFill>
                  <a:srgbClr val="FFFFFF"/>
                </a:solidFill>
                <a:latin typeface="Lucida Console" panose="020B0609040504020204" pitchFamily="49" charset="0"/>
              </a:rPr>
              <a:t>// full model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-0.001006 0.092446 -0.011 	0.991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portesblue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0.909635 0.080259 11.334	 &lt;2e-16 ***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InjectionDCZ:portesblue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Lucida Console" panose="020B0609040504020204" pitchFamily="49" charset="0"/>
              </a:rPr>
              <a:t> 0.149585 0.105226 1.422 0.155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66C2BB-D87A-430B-83CB-485B6B904354}"/>
              </a:ext>
            </a:extLst>
          </p:cNvPr>
          <p:cNvSpPr txBox="1"/>
          <p:nvPr/>
        </p:nvSpPr>
        <p:spPr>
          <a:xfrm>
            <a:off x="5848026" y="2013794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P&lt; 10-5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786FBE-E7C4-4044-BAC4-B07E7C06DC9B}"/>
              </a:ext>
            </a:extLst>
          </p:cNvPr>
          <p:cNvSpPr txBox="1"/>
          <p:nvPr/>
        </p:nvSpPr>
        <p:spPr>
          <a:xfrm>
            <a:off x="5806348" y="4474109"/>
            <a:ext cx="660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P&lt; 0.002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00FFDDA-9CC7-491A-94B8-6BC9199E6911}"/>
              </a:ext>
            </a:extLst>
          </p:cNvPr>
          <p:cNvSpPr txBox="1"/>
          <p:nvPr/>
        </p:nvSpPr>
        <p:spPr>
          <a:xfrm>
            <a:off x="2545750" y="5905486"/>
            <a:ext cx="44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Monkeys made more trials in the Opaque condition under DCZ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C7C3D5-D48E-467E-B0E7-122F1FF0F31D}"/>
              </a:ext>
            </a:extLst>
          </p:cNvPr>
          <p:cNvSpPr/>
          <p:nvPr/>
        </p:nvSpPr>
        <p:spPr>
          <a:xfrm>
            <a:off x="5848026" y="1480088"/>
            <a:ext cx="800746" cy="3502617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32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D042461-BE35-40DA-88C8-72462DFF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51" y="723901"/>
            <a:ext cx="3496951" cy="449381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DD80CD-FA20-4CCC-B584-5DC138FB6675}"/>
              </a:ext>
            </a:extLst>
          </p:cNvPr>
          <p:cNvSpPr txBox="1"/>
          <p:nvPr/>
        </p:nvSpPr>
        <p:spPr>
          <a:xfrm>
            <a:off x="3101387" y="14556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***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F70AFF-9F46-4107-8427-506A052B0328}"/>
              </a:ext>
            </a:extLst>
          </p:cNvPr>
          <p:cNvSpPr txBox="1"/>
          <p:nvPr/>
        </p:nvSpPr>
        <p:spPr>
          <a:xfrm>
            <a:off x="1896062" y="14556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***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E3C12F-083A-44D6-99E2-48688F960E34}"/>
              </a:ext>
            </a:extLst>
          </p:cNvPr>
          <p:cNvSpPr txBox="1"/>
          <p:nvPr/>
        </p:nvSpPr>
        <p:spPr>
          <a:xfrm>
            <a:off x="808442" y="5314475"/>
            <a:ext cx="3966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Animals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took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longer to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take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rewards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under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DCZ</a:t>
            </a:r>
          </a:p>
          <a:p>
            <a:pPr algn="ctr"/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They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actually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take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more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rewards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even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in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clear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conditions </a:t>
            </a:r>
          </a:p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(more persistent/compulsive?)</a:t>
            </a:r>
          </a:p>
        </p:txBody>
      </p:sp>
      <p:sp>
        <p:nvSpPr>
          <p:cNvPr id="7" name="AutoShape 4" descr="http://127.0.0.1:47615/graphics/plot.png?width=462&amp;height=551&amp;randomizer=-602880738">
            <a:extLst>
              <a:ext uri="{FF2B5EF4-FFF2-40B4-BE49-F238E27FC236}">
                <a16:creationId xmlns:a16="http://schemas.microsoft.com/office/drawing/2014/main" id="{4A4AB85F-F300-4F8A-8841-1DA95F655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8636" y="35792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8B6177-5850-49D9-9236-326FEA279B18}"/>
              </a:ext>
            </a:extLst>
          </p:cNvPr>
          <p:cNvSpPr txBox="1"/>
          <p:nvPr/>
        </p:nvSpPr>
        <p:spPr>
          <a:xfrm>
            <a:off x="5238801" y="5557099"/>
            <a:ext cx="396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Animals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repeat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more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often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previously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selected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holes</a:t>
            </a:r>
            <a:endParaRPr lang="fr-F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2D87A2-A8B9-464D-8DCE-53A8F2CBCB40}"/>
              </a:ext>
            </a:extLst>
          </p:cNvPr>
          <p:cNvSpPr txBox="1"/>
          <p:nvPr/>
        </p:nvSpPr>
        <p:spPr>
          <a:xfrm>
            <a:off x="9902366" y="955154"/>
            <a:ext cx="185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effect</a:t>
            </a:r>
            <a:r>
              <a:rPr lang="fr-FR" dirty="0"/>
              <a:t> on post-</a:t>
            </a:r>
            <a:r>
              <a:rPr lang="fr-FR" dirty="0" err="1"/>
              <a:t>outcome</a:t>
            </a:r>
            <a:r>
              <a:rPr lang="fr-FR" dirty="0"/>
              <a:t> distance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518FF0C-23A5-479F-A26E-2F9DF5EF2158}"/>
              </a:ext>
            </a:extLst>
          </p:cNvPr>
          <p:cNvGrpSpPr/>
          <p:nvPr/>
        </p:nvGrpSpPr>
        <p:grpSpPr>
          <a:xfrm>
            <a:off x="5645809" y="955154"/>
            <a:ext cx="3655184" cy="4359321"/>
            <a:chOff x="5645809" y="955153"/>
            <a:chExt cx="3655184" cy="4359321"/>
          </a:xfrm>
        </p:grpSpPr>
        <p:sp>
          <p:nvSpPr>
            <p:cNvPr id="2" name="AutoShape 2" descr="http://127.0.0.1:47615/graphics/plot.png?width=442&amp;height=568&amp;randomizer=-1313409480">
              <a:extLst>
                <a:ext uri="{FF2B5EF4-FFF2-40B4-BE49-F238E27FC236}">
                  <a16:creationId xmlns:a16="http://schemas.microsoft.com/office/drawing/2014/main" id="{70BF114F-7FD1-46AC-A7F3-6DDA0DA664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DD6B476-BCDE-4641-BA4A-C5C725E4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5809" y="955153"/>
              <a:ext cx="3655184" cy="4359321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BCF67AB-088D-4842-A809-C9FBF349E401}"/>
                </a:ext>
              </a:extLst>
            </p:cNvPr>
            <p:cNvSpPr txBox="1"/>
            <p:nvPr/>
          </p:nvSpPr>
          <p:spPr>
            <a:xfrm>
              <a:off x="7624445" y="133158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***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1C6E099-BDCA-46B5-93A2-C6BE636A17B2}"/>
                </a:ext>
              </a:extLst>
            </p:cNvPr>
            <p:cNvSpPr txBox="1"/>
            <p:nvPr/>
          </p:nvSpPr>
          <p:spPr>
            <a:xfrm>
              <a:off x="6279784" y="133158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***</a:t>
              </a:r>
            </a:p>
          </p:txBody>
        </p:sp>
        <p:sp>
          <p:nvSpPr>
            <p:cNvPr id="13" name="AutoShape 6" descr="http://127.0.0.1:47615/graphics/plot.png?width=385&amp;height=621&amp;randomizer=791730300">
              <a:extLst>
                <a:ext uri="{FF2B5EF4-FFF2-40B4-BE49-F238E27FC236}">
                  <a16:creationId xmlns:a16="http://schemas.microsoft.com/office/drawing/2014/main" id="{DE04A883-09E7-43E6-9748-2E53172812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C8E88F6F-6C8F-45DD-B7D4-0737D3AD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701" y="1719273"/>
            <a:ext cx="2147327" cy="34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2745/graphics/plot.png?width=505&amp;height=419&amp;randomizer=-228676873">
            <a:extLst>
              <a:ext uri="{FF2B5EF4-FFF2-40B4-BE49-F238E27FC236}">
                <a16:creationId xmlns:a16="http://schemas.microsoft.com/office/drawing/2014/main" id="{001E6F49-FF91-4B6A-8DA8-0AAD261BA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4BD6D2-B72D-48F8-A00B-69E3041A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43" y="1542000"/>
            <a:ext cx="4128233" cy="34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://127.0.0.1:10003/graphics/plot.png?width=855&amp;height=503&amp;randomizer=1136139161">
            <a:extLst>
              <a:ext uri="{FF2B5EF4-FFF2-40B4-BE49-F238E27FC236}">
                <a16:creationId xmlns:a16="http://schemas.microsoft.com/office/drawing/2014/main" id="{F5C17FAB-4271-477A-9A7D-9250F1766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1D1BB0-49F5-4CB2-9C6E-EBD38719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412" y="391350"/>
            <a:ext cx="5874612" cy="3456058"/>
          </a:xfrm>
          <a:prstGeom prst="rect">
            <a:avLst/>
          </a:prstGeom>
        </p:spPr>
      </p:pic>
      <p:sp>
        <p:nvSpPr>
          <p:cNvPr id="5" name="AutoShape 4" descr="http://127.0.0.1:10003/graphics/plot.png?width=855&amp;height=503&amp;randomizer=431769650">
            <a:extLst>
              <a:ext uri="{FF2B5EF4-FFF2-40B4-BE49-F238E27FC236}">
                <a16:creationId xmlns:a16="http://schemas.microsoft.com/office/drawing/2014/main" id="{137FA8A5-7B9F-4DDB-BD3B-27BF9CC984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9F9AF6-37B9-4D0C-B599-923A56286437}"/>
              </a:ext>
            </a:extLst>
          </p:cNvPr>
          <p:cNvSpPr txBox="1"/>
          <p:nvPr/>
        </p:nvSpPr>
        <p:spPr>
          <a:xfrm>
            <a:off x="6358029" y="549719"/>
            <a:ext cx="4816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 theory, the longer the animal searches, the more reward it finds, but also -if its search is non-optimal- the more repeats it should do. THUS #repeats and #Correct should be </a:t>
            </a:r>
            <a:r>
              <a:rPr lang="en-GB" sz="1200" u="sng" dirty="0"/>
              <a:t>positively correlated</a:t>
            </a:r>
            <a:r>
              <a:rPr lang="en-GB" sz="1200" dirty="0"/>
              <a:t>.</a:t>
            </a:r>
          </a:p>
          <a:p>
            <a:r>
              <a:rPr lang="en-GB" sz="1200" dirty="0"/>
              <a:t>This is what we see for the ALL TRIAL figure on the left.</a:t>
            </a:r>
          </a:p>
          <a:p>
            <a:endParaRPr lang="en-GB" sz="1200" dirty="0"/>
          </a:p>
          <a:p>
            <a:r>
              <a:rPr lang="en-GB" sz="1200" dirty="0"/>
              <a:t>But the plot for the first 30 trials, shows a reverse relationship under DCZ: </a:t>
            </a:r>
          </a:p>
          <a:p>
            <a:endParaRPr lang="en-GB" sz="1200" dirty="0"/>
          </a:p>
          <a:p>
            <a:endParaRPr lang="en-GB" sz="12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48B7560-B417-47A0-A175-F4D0B6A208B2}"/>
              </a:ext>
            </a:extLst>
          </p:cNvPr>
          <p:cNvGrpSpPr/>
          <p:nvPr/>
        </p:nvGrpSpPr>
        <p:grpSpPr>
          <a:xfrm>
            <a:off x="5943600" y="3045418"/>
            <a:ext cx="5661546" cy="3361838"/>
            <a:chOff x="6248400" y="3276599"/>
            <a:chExt cx="5051946" cy="2899475"/>
          </a:xfrm>
        </p:grpSpPr>
        <p:sp>
          <p:nvSpPr>
            <p:cNvPr id="7" name="AutoShape 2" descr="http://127.0.0.1:32745/graphics/plot_zoom_png?width=779&amp;height=461">
              <a:extLst>
                <a:ext uri="{FF2B5EF4-FFF2-40B4-BE49-F238E27FC236}">
                  <a16:creationId xmlns:a16="http://schemas.microsoft.com/office/drawing/2014/main" id="{DDA0287B-1124-4789-B3B5-A30F079232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48400" y="35814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11F1108-94EF-4692-B4ED-F07985FE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800" y="3276599"/>
              <a:ext cx="4899546" cy="2899475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B41A326-0D40-43FE-8C8A-333F47A948F4}"/>
                </a:ext>
              </a:extLst>
            </p:cNvPr>
            <p:cNvSpPr txBox="1"/>
            <p:nvPr/>
          </p:nvSpPr>
          <p:spPr>
            <a:xfrm>
              <a:off x="7010400" y="3670538"/>
              <a:ext cx="13742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Interaction: p&lt;0.02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4EEEF49-7470-4547-83A8-7E534B4EF2A9}"/>
                </a:ext>
              </a:extLst>
            </p:cNvPr>
            <p:cNvSpPr txBox="1"/>
            <p:nvPr/>
          </p:nvSpPr>
          <p:spPr>
            <a:xfrm>
              <a:off x="9461819" y="3670538"/>
              <a:ext cx="325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18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47615/graphics/plot.png?width=896&amp;height=562&amp;randomizer=15028517">
            <a:extLst>
              <a:ext uri="{FF2B5EF4-FFF2-40B4-BE49-F238E27FC236}">
                <a16:creationId xmlns:a16="http://schemas.microsoft.com/office/drawing/2014/main" id="{002DB7E7-5076-4A68-BEDF-3EC49F41E8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BEDBF6-AAC9-40CA-96F0-A2E780EA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52475"/>
            <a:ext cx="8534400" cy="535305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92EB812-3FFE-4F98-9C88-20EDFF21EB55}"/>
              </a:ext>
            </a:extLst>
          </p:cNvPr>
          <p:cNvSpPr txBox="1"/>
          <p:nvPr/>
        </p:nvSpPr>
        <p:spPr>
          <a:xfrm>
            <a:off x="2716307" y="424927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566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F6C675-F255-43D0-8C00-337EE057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72" y="101162"/>
            <a:ext cx="3715162" cy="22066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DD062E-0516-4AF8-A70E-48015EB9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174" y="918754"/>
            <a:ext cx="5297954" cy="471569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64F91E2-ECB0-4F21-A25C-CE7CFC987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47" y="2557220"/>
            <a:ext cx="4046508" cy="37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7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5431</TotalTime>
  <Words>280</Words>
  <Application>Microsoft Office PowerPoint</Application>
  <PresentationFormat>Grand écran</PresentationFormat>
  <Paragraphs>56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Lucida Console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Procyk</dc:creator>
  <cp:lastModifiedBy>Emmanuel Procyk</cp:lastModifiedBy>
  <cp:revision>78</cp:revision>
  <cp:lastPrinted>2024-05-03T09:38:43Z</cp:lastPrinted>
  <dcterms:created xsi:type="dcterms:W3CDTF">2022-10-10T09:43:08Z</dcterms:created>
  <dcterms:modified xsi:type="dcterms:W3CDTF">2024-05-27T14:36:49Z</dcterms:modified>
</cp:coreProperties>
</file>